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4"/>
  </p:notesMasterIdLst>
  <p:sldIdLst>
    <p:sldId id="306" r:id="rId5"/>
    <p:sldId id="307" r:id="rId6"/>
    <p:sldId id="308" r:id="rId7"/>
    <p:sldId id="309" r:id="rId8"/>
    <p:sldId id="294" r:id="rId9"/>
    <p:sldId id="295" r:id="rId10"/>
    <p:sldId id="310" r:id="rId11"/>
    <p:sldId id="311" r:id="rId12"/>
    <p:sldId id="31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84967" autoAdjust="0"/>
  </p:normalViewPr>
  <p:slideViewPr>
    <p:cSldViewPr snapToGrid="0">
      <p:cViewPr varScale="1">
        <p:scale>
          <a:sx n="89" d="100"/>
          <a:sy n="89" d="100"/>
        </p:scale>
        <p:origin x="120" y="13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5/4/2022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en.wikipedia.org/wiki/Definition_of_music#cite_note-FOOTNOTEKania2014-1"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hyperlink" Target="https://www.mic.com/articles/96150/science-shows-how-musicians-brains-are-different-from-everybody-elses#:~:text=Music-making%20engages%20both%20halves%20of%20the%20brain%20equally.,as%20a%20neural%20bridge%20between%20the%20two%20hemispheres."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8" y="594360"/>
            <a:ext cx="7544338" cy="2843784"/>
          </a:xfrm>
        </p:spPr>
        <p:txBody>
          <a:bodyPr>
            <a:normAutofit fontScale="90000"/>
          </a:bodyPr>
          <a:lstStyle/>
          <a:p>
            <a:r>
              <a:rPr lang="en-US" sz="5400" spc="400" dirty="0">
                <a:solidFill>
                  <a:schemeClr val="bg1"/>
                </a:solidFill>
              </a:rPr>
              <a:t>The BENEFITS OF PLAYING A MUSICAL INTSTRUMENT</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Jp Lawrence</a:t>
            </a: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dirty="0">
                <a:solidFill>
                  <a:schemeClr val="bg1"/>
                </a:solidFill>
                <a:latin typeface="+mn-lt"/>
              </a:rPr>
              <a:t>Agenda</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sz="1800" dirty="0">
                <a:solidFill>
                  <a:schemeClr val="bg1"/>
                </a:solidFill>
              </a:rPr>
              <a:t>Introduction</a:t>
            </a:r>
          </a:p>
          <a:p>
            <a:pPr algn="r"/>
            <a:r>
              <a:rPr lang="en-US" sz="1800" dirty="0">
                <a:solidFill>
                  <a:schemeClr val="bg1"/>
                </a:solidFill>
              </a:rPr>
              <a:t>Study one (benefits)</a:t>
            </a:r>
          </a:p>
          <a:p>
            <a:pPr algn="r"/>
            <a:r>
              <a:rPr lang="en-US" dirty="0"/>
              <a:t>Personal experience</a:t>
            </a:r>
            <a:endParaRPr lang="en-US" sz="1800" dirty="0">
              <a:solidFill>
                <a:schemeClr val="bg1"/>
              </a:solidFill>
            </a:endParaRPr>
          </a:p>
          <a:p>
            <a:pPr algn="r"/>
            <a:r>
              <a:rPr lang="en-US" dirty="0"/>
              <a:t>Conclusion</a:t>
            </a:r>
            <a:endParaRPr lang="en-US" sz="1800" dirty="0">
              <a:solidFill>
                <a:schemeClr val="bg1"/>
              </a:solidFill>
            </a:endParaRP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22/05/05</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Benefits of music</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Music</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normAutofit fontScale="77500" lnSpcReduction="20000"/>
          </a:bodyPr>
          <a:lstStyle/>
          <a:p>
            <a:r>
              <a:rPr lang="en-US" sz="2000" dirty="0">
                <a:latin typeface="+mj-lt"/>
              </a:rPr>
              <a:t>“</a:t>
            </a:r>
            <a:r>
              <a:rPr lang="en-US" dirty="0">
                <a:effectLst/>
                <a:latin typeface="+mj-lt"/>
              </a:rPr>
              <a:t>A definition of </a:t>
            </a:r>
            <a:r>
              <a:rPr lang="en-US" dirty="0">
                <a:solidFill>
                  <a:schemeClr val="accent1"/>
                </a:solidFill>
                <a:effectLst/>
                <a:latin typeface="+mj-lt"/>
              </a:rPr>
              <a:t>music</a:t>
            </a:r>
            <a:r>
              <a:rPr lang="en-US" dirty="0">
                <a:effectLst/>
                <a:latin typeface="+mj-lt"/>
              </a:rPr>
              <a:t> endeavors to give an accurate and concise explanation of music's basic attributes or essential nature and it involves a process of </a:t>
            </a:r>
            <a:r>
              <a:rPr lang="en-US" strike="noStrike" dirty="0">
                <a:effectLst/>
                <a:latin typeface="+mj-lt"/>
              </a:rPr>
              <a:t>defining</a:t>
            </a:r>
            <a:r>
              <a:rPr lang="en-US" dirty="0">
                <a:effectLst/>
                <a:latin typeface="+mj-lt"/>
              </a:rPr>
              <a:t> what is meant by the term </a:t>
            </a:r>
            <a:r>
              <a:rPr lang="en-US" strike="noStrike" dirty="0">
                <a:effectLst/>
                <a:latin typeface="+mj-lt"/>
              </a:rPr>
              <a:t>music</a:t>
            </a:r>
            <a:r>
              <a:rPr lang="en-US" dirty="0">
                <a:effectLst/>
                <a:latin typeface="+mj-lt"/>
              </a:rPr>
              <a:t>. Many authorities have suggested definitions, but defining music turns out to be more difficult than might first be imagined, and there is ongoing debate. A number of explanations start with the notion of music as</a:t>
            </a:r>
            <a:r>
              <a:rPr lang="en-US" dirty="0">
                <a:solidFill>
                  <a:schemeClr val="accent1"/>
                </a:solidFill>
                <a:effectLst/>
                <a:latin typeface="+mj-lt"/>
              </a:rPr>
              <a:t> organized sound</a:t>
            </a:r>
            <a:r>
              <a:rPr lang="en-US" dirty="0">
                <a:effectLst/>
                <a:latin typeface="+mj-lt"/>
              </a:rPr>
              <a:t>, but they also highlight that this is perhaps too broad a definition and cite examples of organized sound that are not defined as music, such as human </a:t>
            </a:r>
            <a:r>
              <a:rPr lang="en-US" strike="noStrike" dirty="0">
                <a:effectLst/>
                <a:latin typeface="+mj-lt"/>
              </a:rPr>
              <a:t>speech</a:t>
            </a:r>
            <a:r>
              <a:rPr lang="en-US" dirty="0">
                <a:effectLst/>
                <a:latin typeface="+mj-lt"/>
              </a:rPr>
              <a:t> and sounds found in both </a:t>
            </a:r>
            <a:r>
              <a:rPr lang="en-US" strike="noStrike" dirty="0">
                <a:effectLst/>
                <a:latin typeface="+mj-lt"/>
              </a:rPr>
              <a:t>natural</a:t>
            </a:r>
            <a:r>
              <a:rPr lang="en-US" dirty="0">
                <a:effectLst/>
                <a:latin typeface="+mj-lt"/>
              </a:rPr>
              <a:t> and </a:t>
            </a:r>
            <a:r>
              <a:rPr lang="en-US" strike="noStrike" dirty="0">
                <a:effectLst/>
                <a:latin typeface="+mj-lt"/>
              </a:rPr>
              <a:t>industrial</a:t>
            </a:r>
            <a:r>
              <a:rPr lang="en-US" dirty="0">
                <a:effectLst/>
                <a:latin typeface="+mj-lt"/>
              </a:rPr>
              <a:t> environments .</a:t>
            </a:r>
            <a:r>
              <a:rPr lang="en-US" strike="noStrike" baseline="30000" dirty="0">
                <a:effectLst/>
                <a:latin typeface="+mj-lt"/>
                <a:hlinkClick r:id="rId2">
                  <a:extLst>
                    <a:ext uri="{A12FA001-AC4F-418D-AE19-62706E023703}">
                      <ahyp:hlinkClr xmlns:ahyp="http://schemas.microsoft.com/office/drawing/2018/hyperlinkcolor" val="tx"/>
                    </a:ext>
                  </a:extLst>
                </a:hlinkClick>
              </a:rPr>
              <a:t>[1]</a:t>
            </a:r>
            <a:r>
              <a:rPr lang="en-US" dirty="0">
                <a:effectLst/>
                <a:latin typeface="+mj-lt"/>
              </a:rPr>
              <a:t> The problem of defining music is further </a:t>
            </a:r>
            <a:r>
              <a:rPr lang="en-US" dirty="0">
                <a:solidFill>
                  <a:schemeClr val="accent1"/>
                </a:solidFill>
                <a:effectLst/>
                <a:latin typeface="+mj-lt"/>
              </a:rPr>
              <a:t>complicated</a:t>
            </a:r>
            <a:r>
              <a:rPr lang="en-US" dirty="0">
                <a:effectLst/>
                <a:latin typeface="+mj-lt"/>
              </a:rPr>
              <a:t> by the influence of </a:t>
            </a:r>
            <a:r>
              <a:rPr lang="en-US" strike="noStrike" dirty="0">
                <a:effectLst/>
                <a:latin typeface="+mj-lt"/>
              </a:rPr>
              <a:t>culture in music cognition</a:t>
            </a:r>
            <a:r>
              <a:rPr lang="en-US" dirty="0">
                <a:effectLst/>
                <a:latin typeface="+mj-lt"/>
              </a:rPr>
              <a:t>.</a:t>
            </a:r>
            <a:r>
              <a:rPr lang="en-US" sz="2000" dirty="0">
                <a:latin typeface="+mj-lt"/>
              </a:rPr>
              <a:t>”</a:t>
            </a:r>
          </a:p>
          <a:p>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Music</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088136"/>
            <a:ext cx="9144000" cy="2340864"/>
          </a:xfrm>
        </p:spPr>
        <p:txBody>
          <a:bodyPr/>
          <a:lstStyle/>
          <a:p>
            <a:r>
              <a:rPr lang="en-US" b="1" cap="all" spc="400" dirty="0">
                <a:solidFill>
                  <a:schemeClr val="bg1"/>
                </a:solidFill>
                <a:latin typeface="+mn-lt"/>
              </a:rPr>
              <a:t>STUDY one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b="0" i="0" dirty="0">
                <a:effectLst/>
                <a:latin typeface="+mj-lt"/>
              </a:rPr>
              <a:t>To investigate, the researchers recruited eight participants having a wide range of musical experience for participation in the study. The participants were aged 19-24 and provided 10 pieces of instrumental music they found pleasurable</a:t>
            </a:r>
            <a:endParaRPr lang="en-US" dirty="0">
              <a:latin typeface="+mj-lt"/>
            </a:endParaRPr>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dirty="0"/>
              <a:t>fMRI Image Capture</a:t>
            </a:r>
            <a:endParaRPr lang="en-US" sz="5400" dirty="0"/>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5</a:t>
            </a:fld>
            <a:endParaRPr lang="en-US" b="1" cap="all" spc="100" dirty="0">
              <a:solidFill>
                <a:schemeClr val="accent2"/>
              </a:solidFill>
            </a:endParaRPr>
          </a:p>
        </p:txBody>
      </p:sp>
      <p:pic>
        <p:nvPicPr>
          <p:cNvPr id="1026" name="Picture 2">
            <a:extLst>
              <a:ext uri="{FF2B5EF4-FFF2-40B4-BE49-F238E27FC236}">
                <a16:creationId xmlns:a16="http://schemas.microsoft.com/office/drawing/2014/main" id="{8D610090-B19B-34C4-5425-91BB52AE0CA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19387" y="1896269"/>
            <a:ext cx="6753225" cy="421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91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PET Image Capture</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6</a:t>
            </a:fld>
            <a:endParaRPr lang="en-US" b="1" cap="all" spc="100" dirty="0">
              <a:solidFill>
                <a:schemeClr val="accent2"/>
              </a:solidFill>
            </a:endParaRPr>
          </a:p>
        </p:txBody>
      </p:sp>
      <p:pic>
        <p:nvPicPr>
          <p:cNvPr id="2050" name="Picture 2" descr="See the source image">
            <a:extLst>
              <a:ext uri="{FF2B5EF4-FFF2-40B4-BE49-F238E27FC236}">
                <a16:creationId xmlns:a16="http://schemas.microsoft.com/office/drawing/2014/main" id="{9FCC4B94-8E50-B2D5-84F8-47477D1DB64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58353" y="1583112"/>
            <a:ext cx="5983942" cy="4902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27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1929067"/>
            <a:ext cx="4434840" cy="3236976"/>
          </a:xfrm>
        </p:spPr>
        <p:txBody>
          <a:bodyPr>
            <a:noAutofit/>
          </a:bodyPr>
          <a:lstStyle/>
          <a:p>
            <a:r>
              <a:rPr lang="en-US" sz="2000" b="0" i="0" dirty="0">
                <a:effectLst/>
              </a:rPr>
              <a:t>Musicians who begin their training around 7 years old have a </a:t>
            </a:r>
            <a:r>
              <a:rPr lang="en-US" sz="2000" i="0" u="none" strike="noStrike" dirty="0">
                <a:solidFill>
                  <a:schemeClr val="accent1"/>
                </a:solidFill>
                <a:effectLst/>
              </a:rPr>
              <a:t>significantly</a:t>
            </a:r>
            <a:r>
              <a:rPr lang="en-US" sz="2000" i="0" u="none" strike="noStrike" dirty="0">
                <a:effectLst/>
              </a:rPr>
              <a:t> larger corpus callosum</a:t>
            </a:r>
            <a:r>
              <a:rPr lang="en-US" sz="2000" b="0" i="0" dirty="0">
                <a:effectLst/>
              </a:rPr>
              <a:t> than others without the same training. That means that the two halves of musicians’ brains can communicate with one another more </a:t>
            </a:r>
            <a:r>
              <a:rPr lang="en-US" sz="2000" b="0" i="0" dirty="0">
                <a:solidFill>
                  <a:schemeClr val="accent1"/>
                </a:solidFill>
                <a:effectLst/>
              </a:rPr>
              <a:t>quickly</a:t>
            </a:r>
            <a:r>
              <a:rPr lang="en-US" sz="2000" b="0" i="0" dirty="0">
                <a:effectLst/>
              </a:rPr>
              <a:t> and along more </a:t>
            </a:r>
            <a:r>
              <a:rPr lang="en-US" sz="2000" b="0" i="0" dirty="0">
                <a:solidFill>
                  <a:schemeClr val="accent1"/>
                </a:solidFill>
                <a:effectLst/>
              </a:rPr>
              <a:t>diverse</a:t>
            </a:r>
            <a:r>
              <a:rPr lang="en-US" sz="2000" b="0" i="0" dirty="0">
                <a:effectLst/>
              </a:rPr>
              <a:t> routes across their expanded corpus callosum. As a result, musicians are more likely to be </a:t>
            </a:r>
            <a:r>
              <a:rPr lang="en-US" sz="2000" b="0" i="0" dirty="0">
                <a:solidFill>
                  <a:schemeClr val="accent1"/>
                </a:solidFill>
                <a:effectLst/>
              </a:rPr>
              <a:t>inventive problem-solvers</a:t>
            </a:r>
            <a:r>
              <a:rPr lang="en-US" sz="2000" b="0" i="0" dirty="0">
                <a:effectLst/>
              </a:rPr>
              <a:t>.</a:t>
            </a:r>
            <a:endParaRPr lang="en-US" sz="4000"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6" y="5845876"/>
            <a:ext cx="4434835" cy="510474"/>
          </a:xfrm>
        </p:spPr>
        <p:txBody>
          <a:bodyPr/>
          <a:lstStyle/>
          <a:p>
            <a:r>
              <a:rPr lang="en-US" sz="1800" dirty="0"/>
              <a:t>Source: </a:t>
            </a:r>
            <a:r>
              <a:rPr lang="en-US" sz="1800" dirty="0">
                <a:solidFill>
                  <a:schemeClr val="accent1"/>
                </a:solidFill>
                <a:hlinkClick r:id="rId2">
                  <a:extLst>
                    <a:ext uri="{A12FA001-AC4F-418D-AE19-62706E023703}">
                      <ahyp:hlinkClr xmlns:ahyp="http://schemas.microsoft.com/office/drawing/2018/hyperlinkcolor" val="tx"/>
                    </a:ext>
                  </a:extLst>
                </a:hlinkClick>
              </a:rPr>
              <a:t>HERE</a:t>
            </a:r>
            <a:endParaRPr lang="en-US" sz="1800" dirty="0">
              <a:solidFill>
                <a:schemeClr val="accent1"/>
              </a:solidFill>
            </a:endParaRPr>
          </a:p>
        </p:txBody>
      </p:sp>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A fact about musicians</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7</a:t>
            </a:fld>
            <a:endParaRPr lang="en-US" dirty="0"/>
          </a:p>
        </p:txBody>
      </p:sp>
      <p:pic>
        <p:nvPicPr>
          <p:cNvPr id="3074" name="Picture 2" descr="See the source image">
            <a:extLst>
              <a:ext uri="{FF2B5EF4-FFF2-40B4-BE49-F238E27FC236}">
                <a16:creationId xmlns:a16="http://schemas.microsoft.com/office/drawing/2014/main" id="{5C66311C-23D1-34B5-FAF0-8CC9745D6C70}"/>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18744" r="1874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47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ZA" sz="1800" dirty="0">
                <a:solidFill>
                  <a:srgbClr val="000000"/>
                </a:solidFill>
                <a:effectLst/>
                <a:latin typeface="+mj-lt"/>
                <a:ea typeface="Calibri" panose="020F0502020204030204" pitchFamily="34" charset="0"/>
              </a:rPr>
              <a:t>Music is a beautiful form of </a:t>
            </a:r>
            <a:r>
              <a:rPr lang="en-ZA" sz="1800" dirty="0">
                <a:solidFill>
                  <a:schemeClr val="accent1"/>
                </a:solidFill>
                <a:effectLst/>
                <a:latin typeface="+mj-lt"/>
                <a:ea typeface="Calibri" panose="020F0502020204030204" pitchFamily="34" charset="0"/>
              </a:rPr>
              <a:t>expression</a:t>
            </a:r>
            <a:r>
              <a:rPr lang="en-ZA" sz="1800" dirty="0">
                <a:solidFill>
                  <a:srgbClr val="000000"/>
                </a:solidFill>
                <a:effectLst/>
                <a:latin typeface="+mj-lt"/>
                <a:ea typeface="Calibri" panose="020F0502020204030204" pitchFamily="34" charset="0"/>
              </a:rPr>
              <a:t>. It is that form of </a:t>
            </a:r>
            <a:r>
              <a:rPr lang="en-ZA" sz="1800" dirty="0">
                <a:solidFill>
                  <a:schemeClr val="accent1"/>
                </a:solidFill>
                <a:effectLst/>
                <a:latin typeface="+mj-lt"/>
                <a:ea typeface="Calibri" panose="020F0502020204030204" pitchFamily="34" charset="0"/>
              </a:rPr>
              <a:t>art</a:t>
            </a:r>
            <a:r>
              <a:rPr lang="en-ZA" sz="1800" dirty="0">
                <a:solidFill>
                  <a:srgbClr val="000000"/>
                </a:solidFill>
                <a:effectLst/>
                <a:latin typeface="+mj-lt"/>
                <a:ea typeface="Calibri" panose="020F0502020204030204" pitchFamily="34" charset="0"/>
              </a:rPr>
              <a:t> that evolves continuously.</a:t>
            </a:r>
          </a:p>
          <a:p>
            <a:endParaRPr lang="en-ZA" sz="1800" dirty="0">
              <a:solidFill>
                <a:srgbClr val="000000"/>
              </a:solidFill>
              <a:latin typeface="+mj-lt"/>
            </a:endParaRPr>
          </a:p>
          <a:p>
            <a:r>
              <a:rPr lang="en-ZA" sz="1800" dirty="0">
                <a:solidFill>
                  <a:srgbClr val="000000"/>
                </a:solidFill>
                <a:latin typeface="+mj-lt"/>
              </a:rPr>
              <a:t>Not only is it </a:t>
            </a:r>
            <a:r>
              <a:rPr lang="en-ZA" sz="1800" dirty="0">
                <a:solidFill>
                  <a:schemeClr val="accent1"/>
                </a:solidFill>
                <a:latin typeface="+mj-lt"/>
              </a:rPr>
              <a:t>mesmerizing</a:t>
            </a:r>
            <a:r>
              <a:rPr lang="en-ZA" sz="1800" dirty="0">
                <a:solidFill>
                  <a:srgbClr val="000000"/>
                </a:solidFill>
                <a:latin typeface="+mj-lt"/>
              </a:rPr>
              <a:t>, but it also has </a:t>
            </a:r>
            <a:r>
              <a:rPr lang="en-ZA" sz="1800" dirty="0">
                <a:solidFill>
                  <a:schemeClr val="accent1"/>
                </a:solidFill>
                <a:latin typeface="+mj-lt"/>
              </a:rPr>
              <a:t>extreme</a:t>
            </a:r>
            <a:r>
              <a:rPr lang="en-ZA" sz="1800" dirty="0">
                <a:solidFill>
                  <a:srgbClr val="000000"/>
                </a:solidFill>
                <a:latin typeface="+mj-lt"/>
              </a:rPr>
              <a:t> benefits to one’s physical and mental health. </a:t>
            </a:r>
          </a:p>
          <a:p>
            <a:endParaRPr lang="en-ZA" sz="1800" dirty="0">
              <a:solidFill>
                <a:srgbClr val="000000"/>
              </a:solidFill>
              <a:latin typeface="+mj-lt"/>
            </a:endParaRPr>
          </a:p>
          <a:p>
            <a:r>
              <a:rPr lang="en-ZA" sz="1800" dirty="0">
                <a:solidFill>
                  <a:srgbClr val="000000"/>
                </a:solidFill>
                <a:latin typeface="+mj-lt"/>
              </a:rPr>
              <a:t>LEARN TO PLAY AN </a:t>
            </a:r>
            <a:r>
              <a:rPr lang="en-ZA" sz="1800" dirty="0">
                <a:solidFill>
                  <a:schemeClr val="accent1"/>
                </a:solidFill>
                <a:latin typeface="+mj-lt"/>
              </a:rPr>
              <a:t>INSTRUMENT</a:t>
            </a:r>
            <a:r>
              <a:rPr lang="en-ZA" sz="1800" dirty="0">
                <a:solidFill>
                  <a:srgbClr val="000000"/>
                </a:solidFill>
                <a:latin typeface="+mj-lt"/>
              </a:rPr>
              <a:t>!</a:t>
            </a:r>
            <a:endParaRPr lang="en-US" dirty="0">
              <a:latin typeface="+mj-lt"/>
            </a:endParaRP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Conclusion</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9</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The benefits of playing an instrument</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760720" y="3127248"/>
            <a:ext cx="5276088" cy="1124712"/>
          </a:xfrm>
        </p:spPr>
        <p:txBody>
          <a:bodyPr/>
          <a:lstStyle/>
          <a:p>
            <a:r>
              <a:rPr lang="en-US" dirty="0"/>
              <a:t>Jp Lawrence</a:t>
            </a:r>
          </a:p>
          <a:p>
            <a:r>
              <a:rPr lang="en-US" dirty="0"/>
              <a:t>English Oral</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{E603BA79-0D1B-4903-813A-B091909AE7E7}tf89338750_win32</Template>
  <TotalTime>39</TotalTime>
  <Words>337</Words>
  <Application>Microsoft Office PowerPoint</Application>
  <PresentationFormat>Widescreen</PresentationFormat>
  <Paragraphs>37</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Univers</vt:lpstr>
      <vt:lpstr>GradientUnivers</vt:lpstr>
      <vt:lpstr>The BENEFITS OF PLAYING A MUSICAL INTSTRUMENT</vt:lpstr>
      <vt:lpstr>Agenda</vt:lpstr>
      <vt:lpstr>Music</vt:lpstr>
      <vt:lpstr>STUDY one</vt:lpstr>
      <vt:lpstr>fMRI Image Capture</vt:lpstr>
      <vt:lpstr>PET Image Capture</vt:lpstr>
      <vt:lpstr>Musicians who begin their training around 7 years old have a significantly larger corpus callosum than others without the same training. That means that the two halves of musicians’ brains can communicate with one another more quickly and along more diverse routes across their expanded corpus callosum. As a result, musicians are more likely to be inventive problem-solvers.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BENEFITS OF PLAYING A MUSICAL INTSTRUMENT</dc:title>
  <dc:creator>Jp Lawrence</dc:creator>
  <cp:lastModifiedBy>Jp Lawrence</cp:lastModifiedBy>
  <cp:revision>1</cp:revision>
  <dcterms:created xsi:type="dcterms:W3CDTF">2022-05-04T17:19:37Z</dcterms:created>
  <dcterms:modified xsi:type="dcterms:W3CDTF">2022-05-04T17:59:12Z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